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1" r:id="rId3"/>
    <p:sldId id="257" r:id="rId4"/>
    <p:sldId id="258" r:id="rId5"/>
    <p:sldId id="265" r:id="rId6"/>
    <p:sldId id="266" r:id="rId7"/>
    <p:sldId id="259" r:id="rId8"/>
    <p:sldId id="262" r:id="rId9"/>
    <p:sldId id="263" r:id="rId10"/>
    <p:sldId id="264"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61099091-0874-4296-ADCC-B0FDA3A562F1}" type="datetimeFigureOut">
              <a:rPr lang="en-US" smtClean="0"/>
              <a:pPr/>
              <a:t>21-Dec-22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2F28C-C954-470A-B6FB-BEDC1FBF2115}"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099091-0874-4296-ADCC-B0FDA3A562F1}" type="datetimeFigureOut">
              <a:rPr lang="en-US" smtClean="0"/>
              <a:pPr/>
              <a:t>21-Dec-22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2F28C-C954-470A-B6FB-BEDC1FBF211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099091-0874-4296-ADCC-B0FDA3A562F1}" type="datetimeFigureOut">
              <a:rPr lang="en-US" smtClean="0"/>
              <a:pPr/>
              <a:t>21-Dec-22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212F28C-C954-470A-B6FB-BEDC1FBF211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099091-0874-4296-ADCC-B0FDA3A562F1}" type="datetimeFigureOut">
              <a:rPr lang="en-US" smtClean="0"/>
              <a:pPr/>
              <a:t>21-Dec-22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2F28C-C954-470A-B6FB-BEDC1FBF211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1099091-0874-4296-ADCC-B0FDA3A562F1}" type="datetimeFigureOut">
              <a:rPr lang="en-US" smtClean="0"/>
              <a:pPr/>
              <a:t>21-Dec-22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2F28C-C954-470A-B6FB-BEDC1FBF211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1099091-0874-4296-ADCC-B0FDA3A562F1}" type="datetimeFigureOut">
              <a:rPr lang="en-US" smtClean="0"/>
              <a:pPr/>
              <a:t>21-Dec-22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2F28C-C954-470A-B6FB-BEDC1FBF211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1099091-0874-4296-ADCC-B0FDA3A562F1}" type="datetimeFigureOut">
              <a:rPr lang="en-US" smtClean="0"/>
              <a:pPr/>
              <a:t>21-Dec-22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2F28C-C954-470A-B6FB-BEDC1FBF211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1099091-0874-4296-ADCC-B0FDA3A562F1}" type="datetimeFigureOut">
              <a:rPr lang="en-US" smtClean="0"/>
              <a:pPr/>
              <a:t>21-Dec-22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12F28C-C954-470A-B6FB-BEDC1FBF211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099091-0874-4296-ADCC-B0FDA3A562F1}" type="datetimeFigureOut">
              <a:rPr lang="en-US" smtClean="0"/>
              <a:pPr/>
              <a:t>21-Dec-22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12F28C-C954-470A-B6FB-BEDC1FBF211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1099091-0874-4296-ADCC-B0FDA3A562F1}" type="datetimeFigureOut">
              <a:rPr lang="en-US" smtClean="0"/>
              <a:pPr/>
              <a:t>21-Dec-22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2F28C-C954-470A-B6FB-BEDC1FBF2115}"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61099091-0874-4296-ADCC-B0FDA3A562F1}" type="datetimeFigureOut">
              <a:rPr lang="en-US" smtClean="0"/>
              <a:pPr/>
              <a:t>21-Dec-22</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212F28C-C954-470A-B6FB-BEDC1FBF211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61099091-0874-4296-ADCC-B0FDA3A562F1}" type="datetimeFigureOut">
              <a:rPr lang="en-US" smtClean="0"/>
              <a:pPr/>
              <a:t>21-Dec-22</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212F28C-C954-470A-B6FB-BEDC1FBF211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Bangladesh_Liberation_War" TargetMode="External"/><Relationship Id="rId3" Type="http://schemas.openxmlformats.org/officeDocument/2006/relationships/hyperlink" Target="https://en.wikipedia.org/wiki/India" TargetMode="External"/><Relationship Id="rId7" Type="http://schemas.openxmlformats.org/officeDocument/2006/relationships/hyperlink" Target="https://en.wikipedia.org/wiki/Bangladesh" TargetMode="External"/><Relationship Id="rId2" Type="http://schemas.openxmlformats.org/officeDocument/2006/relationships/hyperlink" Target="https://en.wikipedia.org/wiki/Dominion" TargetMode="External"/><Relationship Id="rId1" Type="http://schemas.openxmlformats.org/officeDocument/2006/relationships/slideLayout" Target="../slideLayouts/slideLayout2.xml"/><Relationship Id="rId6" Type="http://schemas.openxmlformats.org/officeDocument/2006/relationships/hyperlink" Target="https://en.wikipedia.org/wiki/Dominion_of_Pakistan" TargetMode="External"/><Relationship Id="rId5" Type="http://schemas.openxmlformats.org/officeDocument/2006/relationships/hyperlink" Target="https://en.wikipedia.org/wiki/Dominion_of_India" TargetMode="External"/><Relationship Id="rId4" Type="http://schemas.openxmlformats.org/officeDocument/2006/relationships/hyperlink" Target="https://en.wikipedia.org/wiki/Pakista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Bengal_Presidency" TargetMode="External"/><Relationship Id="rId7" Type="http://schemas.openxmlformats.org/officeDocument/2006/relationships/hyperlink" Target="https://en.wikipedia.org/wiki/Radcliffe_Line" TargetMode="External"/><Relationship Id="rId2" Type="http://schemas.openxmlformats.org/officeDocument/2006/relationships/hyperlink" Target="https://en.wikipedia.org/wiki/Assam" TargetMode="External"/><Relationship Id="rId1" Type="http://schemas.openxmlformats.org/officeDocument/2006/relationships/slideLayout" Target="../slideLayouts/slideLayout2.xml"/><Relationship Id="rId6" Type="http://schemas.openxmlformats.org/officeDocument/2006/relationships/hyperlink" Target="https://en.wikipedia.org/wiki/Muslim" TargetMode="External"/><Relationship Id="rId5" Type="http://schemas.openxmlformats.org/officeDocument/2006/relationships/hyperlink" Target="https://en.wikipedia.org/wiki/Hindu" TargetMode="External"/><Relationship Id="rId4" Type="http://schemas.openxmlformats.org/officeDocument/2006/relationships/hyperlink" Target="https://en.wikipedia.org/wiki/Punjab_Province_(British_India)"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Dominion_of_Pakistan" TargetMode="External"/><Relationship Id="rId7" Type="http://schemas.openxmlformats.org/officeDocument/2006/relationships/hyperlink" Target="https://en.wikipedia.org/wiki/Himachal_Pradesh" TargetMode="External"/><Relationship Id="rId2" Type="http://schemas.openxmlformats.org/officeDocument/2006/relationships/hyperlink" Target="https://en.wikipedia.org/wiki/Dominion_of_India" TargetMode="External"/><Relationship Id="rId1" Type="http://schemas.openxmlformats.org/officeDocument/2006/relationships/slideLayout" Target="../slideLayouts/slideLayout2.xml"/><Relationship Id="rId6" Type="http://schemas.openxmlformats.org/officeDocument/2006/relationships/hyperlink" Target="https://en.wikipedia.org/wiki/Haryana" TargetMode="External"/><Relationship Id="rId5" Type="http://schemas.openxmlformats.org/officeDocument/2006/relationships/hyperlink" Target="https://en.wikipedia.org/wiki/Punjab,_India" TargetMode="External"/><Relationship Id="rId4" Type="http://schemas.openxmlformats.org/officeDocument/2006/relationships/hyperlink" Target="https://en.wikipedia.org/wiki/Punjab,_Pakistan"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East_Bengal" TargetMode="External"/><Relationship Id="rId2" Type="http://schemas.openxmlformats.org/officeDocument/2006/relationships/hyperlink" Target="https://en.wikipedia.org/wiki/Bengal" TargetMode="External"/><Relationship Id="rId1" Type="http://schemas.openxmlformats.org/officeDocument/2006/relationships/slideLayout" Target="../slideLayouts/slideLayout2.xml"/><Relationship Id="rId5" Type="http://schemas.openxmlformats.org/officeDocument/2006/relationships/hyperlink" Target="https://en.wikipedia.org/wiki/Bangladesh_Liberation_War" TargetMode="External"/><Relationship Id="rId4" Type="http://schemas.openxmlformats.org/officeDocument/2006/relationships/hyperlink" Target="https://en.wikipedia.org/wiki/Bangladesh"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Partition_of_India" TargetMode="External"/><Relationship Id="rId2" Type="http://schemas.openxmlformats.org/officeDocument/2006/relationships/hyperlink" Target="https://en.wikipedia.org/wiki/Refugee_crisis" TargetMode="External"/><Relationship Id="rId1" Type="http://schemas.openxmlformats.org/officeDocument/2006/relationships/slideLayout" Target="../slideLayouts/slideLayout2.xml"/><Relationship Id="rId4" Type="http://schemas.openxmlformats.org/officeDocument/2006/relationships/hyperlink" Target="https://en.wikipedia.org/wiki/Indo-Pakistani_relation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8077200" cy="3352800"/>
          </a:xfrm>
        </p:spPr>
        <p:txBody>
          <a:bodyPr/>
          <a:lstStyle/>
          <a:p>
            <a:r>
              <a:rPr lang="en-US" dirty="0" smtClean="0">
                <a:solidFill>
                  <a:srgbClr val="FF0000"/>
                </a:solidFill>
                <a:latin typeface="Times New Roman" pitchFamily="18" charset="0"/>
                <a:cs typeface="Times New Roman" pitchFamily="18" charset="0"/>
              </a:rPr>
              <a:t>Partition of </a:t>
            </a:r>
            <a:r>
              <a:rPr lang="en-US" dirty="0" smtClean="0">
                <a:solidFill>
                  <a:srgbClr val="FF0000"/>
                </a:solidFill>
                <a:latin typeface="Times New Roman" pitchFamily="18" charset="0"/>
                <a:cs typeface="Times New Roman" pitchFamily="18" charset="0"/>
              </a:rPr>
              <a:t>India</a:t>
            </a:r>
            <a:endParaRPr lang="en-US" dirty="0">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r>
              <a:rPr lang="en-US" dirty="0" smtClean="0">
                <a:solidFill>
                  <a:srgbClr val="7030A0"/>
                </a:solidFill>
                <a:latin typeface="Times New Roman" pitchFamily="18" charset="0"/>
                <a:cs typeface="Times New Roman" pitchFamily="18" charset="0"/>
              </a:rPr>
              <a:t>SEM-IV, CC-10</a:t>
            </a:r>
          </a:p>
          <a:p>
            <a:r>
              <a:rPr lang="en-US" dirty="0" smtClean="0">
                <a:solidFill>
                  <a:srgbClr val="7030A0"/>
                </a:solidFill>
                <a:latin typeface="Times New Roman" pitchFamily="18" charset="0"/>
                <a:cs typeface="Times New Roman" pitchFamily="18" charset="0"/>
              </a:rPr>
              <a:t>DEBABRATA NANDI</a:t>
            </a:r>
            <a:endParaRPr lang="en-US" dirty="0">
              <a:solidFill>
                <a:srgbClr val="7030A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https://upload.wikimedia.org/wikipedia/commons/thumb/c/cb/A_refugee_special_train_at_Ambala_Station_during_partition_of_India.jpg/220px-A_refugee_special_train_at_Ambala_Station_during_partition_of_India.jpg"/>
          <p:cNvPicPr>
            <a:picLocks noChangeAspect="1" noChangeArrowheads="1"/>
          </p:cNvPicPr>
          <p:nvPr/>
        </p:nvPicPr>
        <p:blipFill>
          <a:blip r:embed="rId2"/>
          <a:srcRect/>
          <a:stretch>
            <a:fillRect/>
          </a:stretch>
        </p:blipFill>
        <p:spPr bwMode="auto">
          <a:xfrm>
            <a:off x="685800" y="1981200"/>
            <a:ext cx="3657600" cy="3124200"/>
          </a:xfrm>
          <a:prstGeom prst="rect">
            <a:avLst/>
          </a:prstGeom>
          <a:noFill/>
        </p:spPr>
      </p:pic>
      <p:pic>
        <p:nvPicPr>
          <p:cNvPr id="21508" name="Picture 4" descr="https://upload.wikimedia.org/wikipedia/en/5/5a/Manchester_guardian_purana-qila1947.jpg"/>
          <p:cNvPicPr>
            <a:picLocks noChangeAspect="1" noChangeArrowheads="1"/>
          </p:cNvPicPr>
          <p:nvPr/>
        </p:nvPicPr>
        <p:blipFill>
          <a:blip r:embed="rId3"/>
          <a:srcRect/>
          <a:stretch>
            <a:fillRect/>
          </a:stretch>
        </p:blipFill>
        <p:spPr bwMode="auto">
          <a:xfrm>
            <a:off x="4876800" y="1295400"/>
            <a:ext cx="3429000" cy="35052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4416552"/>
          </a:xfrm>
        </p:spPr>
        <p:txBody>
          <a:bodyPr>
            <a:normAutofit/>
          </a:bodyPr>
          <a:lstStyle/>
          <a:p>
            <a:pPr algn="ctr"/>
            <a:r>
              <a:rPr lang="en-US" sz="6000" b="0" dirty="0" smtClean="0">
                <a:solidFill>
                  <a:srgbClr val="7030A0"/>
                </a:solidFill>
              </a:rPr>
              <a:t>THANK YOU</a:t>
            </a:r>
            <a:endParaRPr lang="en-US" sz="6000" b="0" dirty="0">
              <a:solidFill>
                <a:srgbClr val="7030A0"/>
              </a:solidFill>
            </a:endParaRPr>
          </a:p>
        </p:txBody>
      </p:sp>
      <p:sp>
        <p:nvSpPr>
          <p:cNvPr id="3" name="Content Placeholder 2"/>
          <p:cNvSpPr>
            <a:spLocks noGrp="1"/>
          </p:cNvSpPr>
          <p:nvPr>
            <p:ph idx="1"/>
          </p:nvPr>
        </p:nvSpPr>
        <p:spPr>
          <a:xfrm>
            <a:off x="457200" y="3276600"/>
            <a:ext cx="8229600" cy="3124200"/>
          </a:xfrm>
        </p:spPr>
        <p:txBody>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ritish Indian Empire 1909 Imperial Gazetteer of India.jpg"/>
          <p:cNvPicPr>
            <a:picLocks noChangeAspect="1" noChangeArrowheads="1"/>
          </p:cNvPicPr>
          <p:nvPr/>
        </p:nvPicPr>
        <p:blipFill>
          <a:blip r:embed="rId2"/>
          <a:srcRect/>
          <a:stretch>
            <a:fillRect/>
          </a:stretch>
        </p:blipFill>
        <p:spPr bwMode="auto">
          <a:xfrm>
            <a:off x="1371600" y="609600"/>
            <a:ext cx="6934200" cy="586740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dirty="0" smtClean="0"/>
              <a:t>The </a:t>
            </a:r>
            <a:r>
              <a:rPr lang="en-US" b="1" dirty="0" smtClean="0"/>
              <a:t>partition of </a:t>
            </a:r>
            <a:r>
              <a:rPr lang="en-US" b="1" dirty="0" smtClean="0"/>
              <a:t>India</a:t>
            </a:r>
            <a:r>
              <a:rPr lang="en-US" dirty="0" smtClean="0"/>
              <a:t> in 1947 eventually accompanied the creation of two independent </a:t>
            </a:r>
            <a:r>
              <a:rPr lang="en-US" dirty="0" smtClean="0">
                <a:hlinkClick r:id="rId2" tooltip="Dominion"/>
              </a:rPr>
              <a:t>dominions</a:t>
            </a:r>
            <a:r>
              <a:rPr lang="en-US" dirty="0" smtClean="0"/>
              <a:t>, </a:t>
            </a:r>
            <a:r>
              <a:rPr lang="en-US" dirty="0" smtClean="0">
                <a:hlinkClick r:id="rId3" tooltip="India"/>
              </a:rPr>
              <a:t>India</a:t>
            </a:r>
            <a:r>
              <a:rPr lang="en-US" dirty="0" smtClean="0"/>
              <a:t> and </a:t>
            </a:r>
            <a:r>
              <a:rPr lang="en-US" dirty="0" smtClean="0">
                <a:hlinkClick r:id="rId4" tooltip="Pakistan"/>
              </a:rPr>
              <a:t>Pakistan</a:t>
            </a:r>
            <a:r>
              <a:rPr lang="en-US" dirty="0" smtClean="0"/>
              <a:t>.</a:t>
            </a:r>
            <a:endParaRPr lang="en-US" baseline="30000" dirty="0" smtClean="0"/>
          </a:p>
          <a:p>
            <a:pPr algn="just"/>
            <a:r>
              <a:rPr lang="en-US" dirty="0" smtClean="0"/>
              <a:t> The </a:t>
            </a:r>
            <a:r>
              <a:rPr lang="en-US" dirty="0" smtClean="0">
                <a:hlinkClick r:id="rId5" tooltip="Dominion of India"/>
              </a:rPr>
              <a:t>Dominion of India</a:t>
            </a:r>
            <a:r>
              <a:rPr lang="en-US" dirty="0" smtClean="0"/>
              <a:t> became, as of 1950, the Republic of India (</a:t>
            </a:r>
            <a:r>
              <a:rPr lang="en-US" dirty="0" smtClean="0">
                <a:hlinkClick r:id="rId3" tooltip="India"/>
              </a:rPr>
              <a:t>India</a:t>
            </a:r>
            <a:r>
              <a:rPr lang="en-US" dirty="0" smtClean="0"/>
              <a:t>), and the </a:t>
            </a:r>
            <a:r>
              <a:rPr lang="en-US" dirty="0" smtClean="0">
                <a:hlinkClick r:id="rId6" tooltip="Dominion of Pakistan"/>
              </a:rPr>
              <a:t>Dominion of Pakistan</a:t>
            </a:r>
            <a:r>
              <a:rPr lang="en-US" dirty="0" smtClean="0"/>
              <a:t> became, as of 1956, the Islamic Republic of Pakistan (</a:t>
            </a:r>
            <a:r>
              <a:rPr lang="en-US" dirty="0" smtClean="0">
                <a:hlinkClick r:id="rId4" tooltip="Pakistan"/>
              </a:rPr>
              <a:t>Pakistan</a:t>
            </a:r>
            <a:r>
              <a:rPr lang="en-US" dirty="0" smtClean="0"/>
              <a:t>). In 1971, the People's Republic of Bangladesh (</a:t>
            </a:r>
            <a:r>
              <a:rPr lang="en-US" dirty="0" smtClean="0">
                <a:hlinkClick r:id="rId7" tooltip="Bangladesh"/>
              </a:rPr>
              <a:t>Bangladesh</a:t>
            </a:r>
            <a:r>
              <a:rPr lang="en-US" dirty="0" smtClean="0"/>
              <a:t>) came into being after </a:t>
            </a:r>
            <a:r>
              <a:rPr lang="en-US" dirty="0" smtClean="0">
                <a:hlinkClick r:id="rId8" tooltip="Bangladesh Liberation War"/>
              </a:rPr>
              <a:t>Bangladesh Liberation War</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he </a:t>
            </a:r>
            <a:r>
              <a:rPr lang="en-US" i="1" dirty="0" smtClean="0"/>
              <a:t>partition</a:t>
            </a:r>
            <a:r>
              <a:rPr lang="en-US" dirty="0" smtClean="0"/>
              <a:t> involved the division of three provinces, </a:t>
            </a:r>
            <a:r>
              <a:rPr lang="en-US" dirty="0" smtClean="0">
                <a:hlinkClick r:id="rId2" tooltip="Assam"/>
              </a:rPr>
              <a:t>Assam</a:t>
            </a:r>
            <a:r>
              <a:rPr lang="en-US" dirty="0" smtClean="0"/>
              <a:t>, </a:t>
            </a:r>
            <a:r>
              <a:rPr lang="en-US" dirty="0" smtClean="0">
                <a:hlinkClick r:id="rId3" tooltip="Bengal Presidency"/>
              </a:rPr>
              <a:t>Bengal</a:t>
            </a:r>
            <a:r>
              <a:rPr lang="en-US" dirty="0" smtClean="0"/>
              <a:t> and </a:t>
            </a:r>
            <a:r>
              <a:rPr lang="en-US" dirty="0" smtClean="0">
                <a:hlinkClick r:id="rId4" tooltip="Punjab Province (British India)"/>
              </a:rPr>
              <a:t>Punjab</a:t>
            </a:r>
            <a:r>
              <a:rPr lang="en-US" dirty="0" smtClean="0"/>
              <a:t>, based on district-wide </a:t>
            </a:r>
            <a:r>
              <a:rPr lang="en-US" dirty="0" smtClean="0">
                <a:hlinkClick r:id="rId5" tooltip="Hindu"/>
              </a:rPr>
              <a:t>Hindu</a:t>
            </a:r>
            <a:r>
              <a:rPr lang="en-US" dirty="0" smtClean="0"/>
              <a:t> or </a:t>
            </a:r>
            <a:r>
              <a:rPr lang="en-US" dirty="0" smtClean="0">
                <a:hlinkClick r:id="rId6" tooltip="Muslim"/>
              </a:rPr>
              <a:t>Muslim</a:t>
            </a:r>
            <a:r>
              <a:rPr lang="en-US" dirty="0" smtClean="0"/>
              <a:t> majorities. The boundary demarcating India and Pakistan came to be known as the </a:t>
            </a:r>
            <a:r>
              <a:rPr lang="en-US" dirty="0" smtClean="0">
                <a:hlinkClick r:id="rId7" tooltip="Radcliffe Line"/>
              </a:rPr>
              <a:t>Radcliffe Line</a:t>
            </a:r>
            <a:r>
              <a:rPr lang="en-US"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Punjab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Partition of British India split the former British province of Punjab between the </a:t>
            </a:r>
            <a:r>
              <a:rPr lang="en-US" dirty="0" smtClean="0">
                <a:hlinkClick r:id="rId2" tooltip="Dominion of India"/>
              </a:rPr>
              <a:t>Dominion of India</a:t>
            </a:r>
            <a:r>
              <a:rPr lang="en-US" dirty="0" smtClean="0"/>
              <a:t> and the </a:t>
            </a:r>
            <a:r>
              <a:rPr lang="en-US" dirty="0" smtClean="0">
                <a:hlinkClick r:id="rId3" tooltip="Dominion of Pakistan"/>
              </a:rPr>
              <a:t>Dominion of Pakistan</a:t>
            </a:r>
            <a:r>
              <a:rPr lang="en-US" dirty="0" smtClean="0"/>
              <a:t>. The mostly Muslim western part of the province became Pakistan's </a:t>
            </a:r>
            <a:r>
              <a:rPr lang="en-US" dirty="0" smtClean="0">
                <a:hlinkClick r:id="rId4" tooltip="Punjab, Pakistan"/>
              </a:rPr>
              <a:t>Punjab province</a:t>
            </a:r>
            <a:r>
              <a:rPr lang="en-US" dirty="0" smtClean="0"/>
              <a:t>; the mostly Sikh and Hindu eastern part became India's East Punjab state (later divided into the new states of </a:t>
            </a:r>
            <a:r>
              <a:rPr lang="en-US" dirty="0" smtClean="0">
                <a:hlinkClick r:id="rId5" tooltip="Punjab, India"/>
              </a:rPr>
              <a:t>Punjab</a:t>
            </a:r>
            <a:r>
              <a:rPr lang="en-US" dirty="0" smtClean="0"/>
              <a:t>, </a:t>
            </a:r>
            <a:r>
              <a:rPr lang="en-US" dirty="0" smtClean="0">
                <a:hlinkClick r:id="rId6" tooltip="Haryana"/>
              </a:rPr>
              <a:t>Haryana</a:t>
            </a:r>
            <a:r>
              <a:rPr lang="en-US" dirty="0" smtClean="0"/>
              <a:t> and </a:t>
            </a:r>
            <a:r>
              <a:rPr lang="en-US" dirty="0" smtClean="0">
                <a:hlinkClick r:id="rId7" tooltip="Himachal Pradesh"/>
              </a:rPr>
              <a:t>Himachal Pradesh</a:t>
            </a:r>
            <a:r>
              <a:rPr lang="en-US" dirty="0" smtClean="0"/>
              <a:t>). Many Hindus and Sikhs lived in the west, and many Muslims lived in the east, and the fears of all such minorities were so great that the Partition saw many people displaced and much </a:t>
            </a:r>
            <a:r>
              <a:rPr lang="en-US" dirty="0" err="1" smtClean="0"/>
              <a:t>intercommunal</a:t>
            </a:r>
            <a:r>
              <a:rPr lang="en-US" dirty="0" smtClean="0"/>
              <a:t> violence. Some have described the violence in Punjab as a retributive genocide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Bengal </a:t>
            </a:r>
            <a:endParaRPr lang="en-US" dirty="0"/>
          </a:p>
        </p:txBody>
      </p:sp>
      <p:sp>
        <p:nvSpPr>
          <p:cNvPr id="3" name="Content Placeholder 2"/>
          <p:cNvSpPr>
            <a:spLocks noGrp="1"/>
          </p:cNvSpPr>
          <p:nvPr>
            <p:ph idx="1"/>
          </p:nvPr>
        </p:nvSpPr>
        <p:spPr/>
        <p:txBody>
          <a:bodyPr/>
          <a:lstStyle/>
          <a:p>
            <a:r>
              <a:rPr lang="en-US" dirty="0" smtClean="0"/>
              <a:t>The province of </a:t>
            </a:r>
            <a:r>
              <a:rPr lang="en-US" dirty="0" smtClean="0">
                <a:hlinkClick r:id="rId2" tooltip="Bengal"/>
              </a:rPr>
              <a:t>Bengal</a:t>
            </a:r>
            <a:r>
              <a:rPr lang="en-US" dirty="0" smtClean="0"/>
              <a:t> was divided into the two separate entities of West Bengal, awarded to the Dominion of India, and </a:t>
            </a:r>
            <a:r>
              <a:rPr lang="en-US" dirty="0" smtClean="0">
                <a:hlinkClick r:id="rId3" tooltip="East Bengal"/>
              </a:rPr>
              <a:t>East Bengal</a:t>
            </a:r>
            <a:r>
              <a:rPr lang="en-US" dirty="0" smtClean="0"/>
              <a:t>, awarded to the Dominion of Pakistan. East Bengal was renamed East Pakistan in 1955, and later became the independent nation of </a:t>
            </a:r>
            <a:r>
              <a:rPr lang="en-US" dirty="0" smtClean="0">
                <a:hlinkClick r:id="rId4" tooltip="Bangladesh"/>
              </a:rPr>
              <a:t>Bangladesh</a:t>
            </a:r>
            <a:r>
              <a:rPr lang="en-US" dirty="0" smtClean="0"/>
              <a:t> after the </a:t>
            </a:r>
            <a:r>
              <a:rPr lang="en-US" dirty="0" smtClean="0">
                <a:hlinkClick r:id="rId5" tooltip="Bangladesh Liberation War"/>
              </a:rPr>
              <a:t>Bangladesh Liberation War</a:t>
            </a:r>
            <a:r>
              <a:rPr lang="en-US" dirty="0" smtClean="0"/>
              <a:t> of 1971.</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math  of </a:t>
            </a:r>
            <a:r>
              <a:rPr lang="en-US" smtClean="0"/>
              <a:t>the partition  </a:t>
            </a:r>
            <a:endParaRPr lang="en-US"/>
          </a:p>
        </p:txBody>
      </p:sp>
      <p:sp>
        <p:nvSpPr>
          <p:cNvPr id="3" name="Content Placeholder 2"/>
          <p:cNvSpPr>
            <a:spLocks noGrp="1"/>
          </p:cNvSpPr>
          <p:nvPr>
            <p:ph idx="1"/>
          </p:nvPr>
        </p:nvSpPr>
        <p:spPr/>
        <p:txBody>
          <a:bodyPr>
            <a:normAutofit fontScale="92500" lnSpcReduction="20000"/>
          </a:bodyPr>
          <a:lstStyle/>
          <a:p>
            <a:r>
              <a:rPr lang="en-US" dirty="0" smtClean="0"/>
              <a:t>The partition displaced over 14 million people along religious lines, creating overwhelming </a:t>
            </a:r>
            <a:r>
              <a:rPr lang="en-US" dirty="0" smtClean="0">
                <a:hlinkClick r:id="rId2" tooltip="Refugee crisis"/>
              </a:rPr>
              <a:t>refugee crises</a:t>
            </a:r>
            <a:r>
              <a:rPr lang="en-US" dirty="0" smtClean="0"/>
              <a:t> in the newly constituted dominions; there was large-scale violence, with estimates of loss of life accompanying or preceding the partition disputed and varying between several hundred thousand and two million.</a:t>
            </a:r>
            <a:r>
              <a:rPr lang="en-US" baseline="30000" dirty="0" smtClean="0">
                <a:hlinkClick r:id="rId3"/>
              </a:rPr>
              <a:t>[1][c]</a:t>
            </a:r>
            <a:r>
              <a:rPr lang="en-US" dirty="0" smtClean="0"/>
              <a:t> The violent nature of the partition created an atmosphere of hostility and suspicion between India and Pakistan that plagues </a:t>
            </a:r>
            <a:r>
              <a:rPr lang="en-US" dirty="0" smtClean="0">
                <a:hlinkClick r:id="rId4" tooltip="Indo-Pakistani relations"/>
              </a:rPr>
              <a:t>their relationship</a:t>
            </a:r>
            <a:r>
              <a:rPr lang="en-US" dirty="0" smtClean="0"/>
              <a:t> to the present.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s://upload.wikimedia.org/wikipedia/en/thumb/d/d8/Old-muslim-couple1947.jpg/338px-Old-muslim-couple1947.jpg"/>
          <p:cNvPicPr>
            <a:picLocks noChangeAspect="1" noChangeArrowheads="1"/>
          </p:cNvPicPr>
          <p:nvPr/>
        </p:nvPicPr>
        <p:blipFill>
          <a:blip r:embed="rId2"/>
          <a:srcRect/>
          <a:stretch>
            <a:fillRect/>
          </a:stretch>
        </p:blipFill>
        <p:spPr bwMode="auto">
          <a:xfrm>
            <a:off x="457200" y="990600"/>
            <a:ext cx="3657600" cy="4114800"/>
          </a:xfrm>
          <a:prstGeom prst="rect">
            <a:avLst/>
          </a:prstGeom>
          <a:noFill/>
        </p:spPr>
      </p:pic>
      <p:pic>
        <p:nvPicPr>
          <p:cNvPr id="19460" name="Picture 4" descr="https://upload.wikimedia.org/wikipedia/en/thumb/b/bb/Old-sikh-man-carrying-wife1947.jpg/338px-Old-sikh-man-carrying-wife1947.jpg"/>
          <p:cNvPicPr>
            <a:picLocks noChangeAspect="1" noChangeArrowheads="1"/>
          </p:cNvPicPr>
          <p:nvPr/>
        </p:nvPicPr>
        <p:blipFill>
          <a:blip r:embed="rId3"/>
          <a:srcRect/>
          <a:stretch>
            <a:fillRect/>
          </a:stretch>
        </p:blipFill>
        <p:spPr bwMode="auto">
          <a:xfrm>
            <a:off x="4572000" y="990600"/>
            <a:ext cx="3810000" cy="41148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s://upload.wikimedia.org/wikipedia/en/thumb/9/9a/Oxcart-train1947.jpg/339px-Oxcart-train1947.jpg"/>
          <p:cNvPicPr>
            <a:picLocks noChangeAspect="1" noChangeArrowheads="1"/>
          </p:cNvPicPr>
          <p:nvPr/>
        </p:nvPicPr>
        <p:blipFill>
          <a:blip r:embed="rId2"/>
          <a:srcRect/>
          <a:stretch>
            <a:fillRect/>
          </a:stretch>
        </p:blipFill>
        <p:spPr bwMode="auto">
          <a:xfrm>
            <a:off x="152400" y="685800"/>
            <a:ext cx="4114800" cy="4876800"/>
          </a:xfrm>
          <a:prstGeom prst="rect">
            <a:avLst/>
          </a:prstGeom>
          <a:noFill/>
        </p:spPr>
      </p:pic>
      <p:pic>
        <p:nvPicPr>
          <p:cNvPr id="20484" name="Picture 4" descr="https://upload.wikimedia.org/wikipedia/commons/thumb/3/37/A_refugee_train%2C_Punjab%2C_1947.jpg/329px-A_refugee_train%2C_Punjab%2C_1947.jpg"/>
          <p:cNvPicPr>
            <a:picLocks noChangeAspect="1" noChangeArrowheads="1"/>
          </p:cNvPicPr>
          <p:nvPr/>
        </p:nvPicPr>
        <p:blipFill>
          <a:blip r:embed="rId3"/>
          <a:srcRect/>
          <a:stretch>
            <a:fillRect/>
          </a:stretch>
        </p:blipFill>
        <p:spPr bwMode="auto">
          <a:xfrm>
            <a:off x="4572000" y="838200"/>
            <a:ext cx="3962400" cy="47244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13</TotalTime>
  <Words>49</Words>
  <Application>Microsoft Office PowerPoint</Application>
  <PresentationFormat>On-screen Show (4:3)</PresentationFormat>
  <Paragraphs>13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Module</vt:lpstr>
      <vt:lpstr>Partition of India</vt:lpstr>
      <vt:lpstr>Slide 2</vt:lpstr>
      <vt:lpstr>Slide 3</vt:lpstr>
      <vt:lpstr>Slide 4</vt:lpstr>
      <vt:lpstr>Punjab </vt:lpstr>
      <vt:lpstr>Bengal </vt:lpstr>
      <vt:lpstr>After math  of the partition  </vt:lpstr>
      <vt:lpstr>Slide 8</vt:lpstr>
      <vt:lpstr>Slide 9</vt:lpstr>
      <vt:lpstr>Slide 10</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Partition of indiia </dc:title>
  <dc:creator>admin</dc:creator>
  <cp:lastModifiedBy>admin</cp:lastModifiedBy>
  <cp:revision>3</cp:revision>
  <dcterms:created xsi:type="dcterms:W3CDTF">2019-01-25T04:55:08Z</dcterms:created>
  <dcterms:modified xsi:type="dcterms:W3CDTF">2022-12-21T07:34:58Z</dcterms:modified>
</cp:coreProperties>
</file>